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  <p:sldMasterId id="2147484060" r:id="rId2"/>
  </p:sldMasterIdLst>
  <p:notesMasterIdLst>
    <p:notesMasterId r:id="rId19"/>
  </p:notesMasterIdLst>
  <p:sldIdLst>
    <p:sldId id="324" r:id="rId3"/>
    <p:sldId id="325" r:id="rId4"/>
    <p:sldId id="326" r:id="rId5"/>
    <p:sldId id="327" r:id="rId6"/>
    <p:sldId id="261" r:id="rId7"/>
    <p:sldId id="328" r:id="rId8"/>
    <p:sldId id="329" r:id="rId9"/>
    <p:sldId id="332" r:id="rId10"/>
    <p:sldId id="330" r:id="rId11"/>
    <p:sldId id="331" r:id="rId12"/>
    <p:sldId id="334" r:id="rId13"/>
    <p:sldId id="339" r:id="rId14"/>
    <p:sldId id="335" r:id="rId15"/>
    <p:sldId id="338" r:id="rId16"/>
    <p:sldId id="340" r:id="rId17"/>
    <p:sldId id="34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660"/>
  </p:normalViewPr>
  <p:slideViewPr>
    <p:cSldViewPr snapToGrid="0">
      <p:cViewPr varScale="1">
        <p:scale>
          <a:sx n="83" d="100"/>
          <a:sy n="83" d="100"/>
        </p:scale>
        <p:origin x="65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5153F-D2A6-4996-9BE2-E928F1BC53F1}" type="datetimeFigureOut">
              <a:rPr lang="en-US" smtClean="0"/>
              <a:t>16/1/2023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FF241-244B-4DE1-974E-285777D002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467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E2A5E-86AD-4A01-A6FB-B153BFF4BA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87BFDB-7ADB-4DEC-B3DA-7A6293A42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26C77-E882-4C9D-8603-99DADC1C6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F797F-55E5-4943-BB44-ED8DFB25C5FD}" type="datetime1">
              <a:rPr lang="en-US" smtClean="0"/>
              <a:t>16/1/2023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522AB-50D9-481F-A94E-E61CC27F5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DA17C-784B-4E32-B6C5-25E6CF8A1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E53B-375E-4232-8902-AF0B91D08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391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A543C-AA2B-4BE5-B032-4948FC23B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CBC00C-F5D9-419D-83D9-EEF4C177B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32601-CD93-4502-8ACD-CF213BC1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0069-1EC0-48C0-8E31-81E883AAE5FD}" type="datetime1">
              <a:rPr lang="en-US" smtClean="0"/>
              <a:t>16/1/2023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8E30A-6DF2-4333-9711-558FB7DC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62B9A-C16F-4F72-9E3E-C1659CBA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E53B-375E-4232-8902-AF0B91D08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74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DD1269-249C-407E-93AA-DF5C1B284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FE5D25-D2C4-44F5-925D-30CA61BAC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23E88-6473-435E-A00B-558B5B9FE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E9DB5-BC06-49FF-B769-7AEDD8A38A6E}" type="datetime1">
              <a:rPr lang="en-US" smtClean="0"/>
              <a:t>16/1/2023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B9D4F-84CD-4BDC-8E5D-1F28E82D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5AE4E-CD6E-4331-81D6-84C283A48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E53B-375E-4232-8902-AF0B91D08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146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03642-ACEB-40CC-AF60-34D25A02D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414BE-9468-435B-BC0B-0A7FFDFEF6DB}" type="datetime1">
              <a:rPr lang="en-US"/>
              <a:pPr>
                <a:defRPr/>
              </a:pPr>
              <a:t>16/1/2023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D8319-81DB-406B-A056-70956018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3BB44-55E1-4941-BBA7-C74518298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3B176-CF8C-4A39-874D-58309C0BB61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7764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354AA-D6B3-425E-A8A2-ED921F6DC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B32F4-08A0-4B3A-A8D0-6D1BF1619699}" type="datetime1">
              <a:rPr lang="en-US"/>
              <a:pPr>
                <a:defRPr/>
              </a:pPr>
              <a:t>16/1/2023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6C3DE-AEE5-4F46-B173-C9A04A8EF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2FB4-E163-4FA4-B2DA-C2BFD1B0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24FA2-7066-49C8-8C80-94E2E1C0992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4557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0AFF3-E9AB-40EF-915A-13B0929EF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E13C9-571A-46D4-A9C6-00D70B5F0E3D}" type="datetime1">
              <a:rPr lang="en-US"/>
              <a:pPr>
                <a:defRPr/>
              </a:pPr>
              <a:t>16/1/2023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C12BE-8E0E-4DAE-82B4-1C3C5A68A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11D9F-AD83-4BC4-9438-DED36E29B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8A445-723B-40D6-A793-76C44A3FF40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6912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F1FF2E-9F67-4F90-8497-A6D0D4A46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A02C5-5F22-4ED2-8069-D1443ABF6913}" type="datetime1">
              <a:rPr lang="en-US"/>
              <a:pPr>
                <a:defRPr/>
              </a:pPr>
              <a:t>16/1/2023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2E35087-1D51-4411-AB43-E23741ECB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D180D96-3E19-4EC8-B027-37C9169C6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D7F68-44CE-4489-A8E0-BF855198141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2856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0E85083-5320-4B07-8B00-8CF931732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845B8-49CA-47F0-8D9B-5DF2E04FCB77}" type="datetime1">
              <a:rPr lang="en-US"/>
              <a:pPr>
                <a:defRPr/>
              </a:pPr>
              <a:t>16/1/2023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C4694C9-B522-455D-89D8-969DD8AAB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B74E092-B38F-406A-B9E3-AA5729BA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D35E1-B562-439C-8343-D10F5CA096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13805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73DE9A3-A2E7-4842-8C4A-9977695C6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AC732-BB73-435C-A9F5-85264A7BB259}" type="datetime1">
              <a:rPr lang="en-US"/>
              <a:pPr>
                <a:defRPr/>
              </a:pPr>
              <a:t>16/1/2023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0CD4F27-4746-4BC8-A7A5-2F69F837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AA93E8C-09FE-4611-9CA1-3961F2EF0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D393C-DE68-40BC-9DE2-6BE39A379D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8686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F8473D4-DD8E-4D44-92A1-9872C7681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CEC4D-CE74-4224-B2B7-D789D9332F50}" type="datetime1">
              <a:rPr lang="en-US"/>
              <a:pPr>
                <a:defRPr/>
              </a:pPr>
              <a:t>16/1/2023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EFA4984-D572-4510-B988-CAE0D0FE5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E13E5BC-02B5-4C63-82D0-CA1FD2485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CB8BB-93BE-4D5F-889F-22212A98D2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89979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2AE57BD-F33C-4770-81C0-11562CB11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479C2-9657-4D4C-91F8-0CA58D5B8CEE}" type="datetime1">
              <a:rPr lang="en-US"/>
              <a:pPr>
                <a:defRPr/>
              </a:pPr>
              <a:t>16/1/2023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D298C5-3E5F-4561-A092-812654611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7B9FD9-9E1D-4C67-99C9-2C06E9F61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B3BCD-0CFC-4B1B-B881-B2263E249EA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61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4063F-CF89-422B-9F22-6A41622B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21FF0-C30F-4687-BFEB-849043E0C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956A1-D15F-4E5E-A1CD-5479C44BD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62300-D372-4B99-A540-FCB0F15C65C1}" type="datetime1">
              <a:rPr lang="en-US" smtClean="0"/>
              <a:t>16/1/2023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92AB1-AA1F-452A-B74B-D4F302E81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1B72A-9818-4DAD-B556-365BDC5A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E53B-375E-4232-8902-AF0B91D08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8996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AEDB579-6395-477B-BA87-07ED8A37E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067D2-F820-48A7-B0BE-D8759FE96F91}" type="datetime1">
              <a:rPr lang="en-US"/>
              <a:pPr>
                <a:defRPr/>
              </a:pPr>
              <a:t>16/1/2023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5F84B71-F7EC-4BED-9FAE-35EAC3306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0AA390-FFED-4E18-9F7B-324FF6028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5A739-A7B1-4767-8504-4430777385B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35299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F9CA5-8BED-47F6-85FB-919A44122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72E77-6F86-4F91-85ED-4D40D45CA1AF}" type="datetime1">
              <a:rPr lang="en-US"/>
              <a:pPr>
                <a:defRPr/>
              </a:pPr>
              <a:t>16/1/2023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06E9C-1F9F-4FFB-AAB1-580C9047C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23EF7-2D7C-4376-8525-4243BD7F4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E229B-89B5-4AA8-A0F7-6393F8990F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52336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33405-A551-4E91-8370-12FF9BB0A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0E5D1-8B8B-4A2B-AF3B-FBC8973C0715}" type="datetime1">
              <a:rPr lang="en-US"/>
              <a:pPr>
                <a:defRPr/>
              </a:pPr>
              <a:t>16/1/2023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53A19-A57F-4979-9A9D-057DB3B01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013D6-A55C-4728-8D5F-BD2E88668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809EC-99E3-4B15-AB9F-C1FC9FBAAE7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07478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E51CA-3383-4E8F-8C88-3CE5751441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© Prashant Krishnamurthy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A3BA00-70EC-406A-9FE9-C411376DF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Telecommunications Program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35655-BD67-4244-A078-0C1149267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B088E-1F97-4770-BEC1-C0D7547ABA7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3319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EC908-FF26-4661-9AEC-2C266247A1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© Prashant Krishnamurthy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8D654-E137-425F-946F-A673841FA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Telecommunications Program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5F77A3-87C7-462B-A886-E439F530B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9AE40-1AE9-4AC4-8A22-B551706D444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67794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4B10D-F5F8-4808-A16F-AAF9F1759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162AC-C580-412D-BBC4-79D542BF7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D2A91-D61D-40E3-88D3-AEE613FEE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61BEE-44EA-4BAE-BB5B-2EFC86E6632B}" type="datetime1">
              <a:rPr lang="en-US" smtClean="0"/>
              <a:t>16/1/2023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040B6-550A-4B96-8B72-AA2B4F1D5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EB91E-802C-4533-9790-8D18E9AB6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E53B-375E-4232-8902-AF0B91D08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25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88205-BAB8-43E3-82AE-06DE4C3D6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E8BD0-0227-4F80-813E-B603116887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7A8092-F52A-4FB5-9611-F14296BFFE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0BA26D-3D30-46B6-A37B-F114CD4F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902C-0BC2-477B-90A6-C6DEA13B4EE6}" type="datetime1">
              <a:rPr lang="en-US" smtClean="0"/>
              <a:t>16/1/2023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C719FA-E133-4804-AC33-A7387B5C8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9B29C-527D-4472-8992-590BC95E6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E53B-375E-4232-8902-AF0B91D08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745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F2A19-8CDE-435D-AD8D-EC7762408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A6E5F7-9C4B-4533-B42C-775A81355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E36900-2440-48C8-9FA4-907E621C82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0F8FEB-4110-49FA-A9F6-1D092586A4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DB8C7-C2A7-4678-A5CD-34589B5468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5941BA-ADEA-4A03-8819-D0A158D3C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4305-8AB1-49F8-B194-5AC9296042E6}" type="datetime1">
              <a:rPr lang="en-US" smtClean="0"/>
              <a:t>16/1/2023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4FFC47-0471-47F5-AB7D-96C3E095F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6D8094-53E8-4C06-AC65-C1996D498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E53B-375E-4232-8902-AF0B91D08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15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0EC7C-416A-4B3A-B576-189B7729A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995368-72E0-4B8E-8C89-BFF2C7A3F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E9B4-F44A-4B03-81F5-98780A9B37D7}" type="datetime1">
              <a:rPr lang="en-US" smtClean="0"/>
              <a:t>16/1/2023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DD79FF-A3AF-4232-967B-C272F424C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A899B1-B080-4B8A-83DF-FB45CCA6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E53B-375E-4232-8902-AF0B91D08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96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1E4EB3-E000-4BDE-9B8C-59DF370F1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3466-B034-418F-B30E-81FA2618D42F}" type="datetime1">
              <a:rPr lang="en-US" smtClean="0"/>
              <a:t>16/1/2023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04970B-1622-44F4-9566-36FE5B1E6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735B3-64CE-4064-A3E3-15CD01AF5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E53B-375E-4232-8902-AF0B91D08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5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4736C-1D0F-48F0-B16F-975AC96FE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BA9E1-C89A-4B65-8156-2E5F61014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FA491-578D-4A6F-8DBF-F2BB0678F1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037925-89D2-40EF-BF3E-98D56ACB9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6FD1-0E0D-4B88-8A3B-1776E0C73E39}" type="datetime1">
              <a:rPr lang="en-US" smtClean="0"/>
              <a:t>16/1/2023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96B45-AD23-4426-9E51-832EF8BC7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997C8F-844E-41DE-A9DA-EE9EF78F0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E53B-375E-4232-8902-AF0B91D08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81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26FFC-384C-4B00-B844-701B8BCAA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59CB5C-7D34-4EC9-82D8-F021190E6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B0895-C855-4B4A-BD41-56EDCB102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9E8CF-9649-4AF0-98EA-098E19EA6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A3AB-409A-44CA-98FB-C0E18D075632}" type="datetime1">
              <a:rPr lang="en-US" smtClean="0"/>
              <a:t>16/1/2023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A8F2D2-1604-4514-A864-BE4B134EC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E82869-3302-493B-BC8F-3ACB652F3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E53B-375E-4232-8902-AF0B91D08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478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38FCD1-E38B-4203-9271-B411BD0F3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FAFE8-F14C-48BF-B55D-115065813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9CDE6-3F96-4037-80F0-651E8E5FD2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23EBF-686F-49A8-A251-DC0CA3C24139}" type="datetime1">
              <a:rPr lang="en-US" smtClean="0"/>
              <a:t>16/1/2023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4E717-64F1-42A0-822E-63C5875B31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80F09-E359-4BF1-BE02-99CFFDEF09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EE53B-375E-4232-8902-AF0B91D084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84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8DD52AF6-A31F-4F71-ACFA-3D27C2F56AA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85BB4B4C-E22D-4958-8A76-429B5B4A0F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0AFE8-22FD-484C-9B48-7FF4886A10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0531C84-30F8-4605-96F6-A4B9F29E56CA}" type="datetime1">
              <a:rPr lang="en-US"/>
              <a:pPr>
                <a:defRPr/>
              </a:pPr>
              <a:t>16/1/2023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18769-35A2-457D-93B1-108976A0AE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9957-836F-4F49-9DA8-7C7D12CA26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C9E9566-68F2-4058-A399-4A45FA356BA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493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62" r:id="rId2"/>
    <p:sldLayoutId id="2147484063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  <p:sldLayoutId id="2147484071" r:id="rId11"/>
    <p:sldLayoutId id="2147484072" r:id="rId12"/>
    <p:sldLayoutId id="21474840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56ED01F7-1C70-48F3-A679-3D2EFA86DD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600" dirty="0"/>
              <a:t>Wireless Metropolitan Area Network WMAN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88D138BE-0A98-35BD-62D6-D16C0B40F2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25EA29BB-AA26-44C8-85A6-72F13167F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1586B9-47E7-4AED-AF1A-BA213C85599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pic>
        <p:nvPicPr>
          <p:cNvPr id="4098" name="Picture 2" descr="WiMAX - Wikipedia">
            <a:extLst>
              <a:ext uri="{FF2B5EF4-FFF2-40B4-BE49-F238E27FC236}">
                <a16:creationId xmlns:a16="http://schemas.microsoft.com/office/drawing/2014/main" id="{0B62D552-81CE-E558-B1C3-F6552EB7B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776" y="3526104"/>
            <a:ext cx="3239137" cy="3157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16827-3339-D565-3581-2EE27671F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</a:t>
            </a:r>
            <a:r>
              <a:rPr lang="en-GB" dirty="0"/>
              <a:t>02.16 Standards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F19FC-D6CE-F2CD-28D2-022D4A2B4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wireless links with microwave</a:t>
            </a:r>
          </a:p>
          <a:p>
            <a:r>
              <a:rPr lang="en-GB" dirty="0"/>
              <a:t>Use licensed spectrum</a:t>
            </a:r>
          </a:p>
          <a:p>
            <a:r>
              <a:rPr lang="en-GB" dirty="0"/>
              <a:t>Are metropolitan in scale</a:t>
            </a:r>
          </a:p>
          <a:p>
            <a:r>
              <a:rPr lang="en-GB" dirty="0"/>
              <a:t>Provide public network service to fee-paying customers</a:t>
            </a:r>
          </a:p>
          <a:p>
            <a:r>
              <a:rPr lang="en-GB" dirty="0"/>
              <a:t>Use point-to-multipoint architecture with stationary rooftop or tower-mounted antennas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EECBF-C521-A51D-E6B0-2E5A47F62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265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544D0-12D0-A8FA-91E5-C5EEF93A4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</a:t>
            </a:r>
            <a:r>
              <a:rPr lang="en-GB" dirty="0"/>
              <a:t>02.16 Standards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5D0E6-5AB5-D83D-D273-81D8D6E5B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568" y="1600201"/>
            <a:ext cx="11058832" cy="5368412"/>
          </a:xfrm>
        </p:spPr>
        <p:txBody>
          <a:bodyPr/>
          <a:lstStyle/>
          <a:p>
            <a:r>
              <a:rPr lang="en-GB" dirty="0"/>
              <a:t>Provide efficient transport of heterogeneous traffic supporting quality of service (QoS)</a:t>
            </a:r>
          </a:p>
          <a:p>
            <a:r>
              <a:rPr lang="en-GB" dirty="0"/>
              <a:t>Use wireless links with microwave or </a:t>
            </a:r>
            <a:r>
              <a:rPr lang="en-GB" dirty="0" err="1"/>
              <a:t>millimeter</a:t>
            </a:r>
            <a:r>
              <a:rPr lang="en-GB" dirty="0"/>
              <a:t> wave radios</a:t>
            </a:r>
          </a:p>
          <a:p>
            <a:r>
              <a:rPr lang="en-GB" dirty="0"/>
              <a:t>Are capable of broadband transmissions (&gt;2 Mbps)</a:t>
            </a:r>
          </a:p>
          <a:p>
            <a:r>
              <a:rPr lang="en-GB" dirty="0"/>
              <a:t>Range - 30-mile (50-km) radius from base station</a:t>
            </a:r>
          </a:p>
          <a:p>
            <a:r>
              <a:rPr lang="en-GB" dirty="0"/>
              <a:t>Speed - 70 megabits per second</a:t>
            </a:r>
          </a:p>
          <a:p>
            <a:r>
              <a:rPr lang="en-GB" dirty="0"/>
              <a:t>Line-of-sight not needed between user and base station</a:t>
            </a:r>
          </a:p>
          <a:p>
            <a:r>
              <a:rPr lang="en-GB" dirty="0"/>
              <a:t>Frequency bands - 2 to 11 GHz and 10 to 66 GHz (licensed and unlicensed bands)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01FC14-D4FC-35D1-9054-C6E4F20E5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3911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13284-B496-F256-1742-C10DBC25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Nunito" pitchFamily="2" charset="0"/>
              </a:rPr>
              <a:t>IEEE 802.16 Standards related to WiMAX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569D4-9E58-A299-A126-9DA799E0F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8B7431B-6716-AACD-7B5B-D3A27ED533C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72" y="1564677"/>
            <a:ext cx="9607518" cy="5088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170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7951F-D874-23EA-4779-57373EE28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WiMAX QoS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E4CB1-0C84-EDAC-AE5E-0B27B1C22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QoS means successful delivery of high value services such as voice and video. </a:t>
            </a:r>
          </a:p>
          <a:p>
            <a:r>
              <a:rPr lang="en-GB" dirty="0"/>
              <a:t>QoS measured parameters are : Latency, Jitter and Packet Loss</a:t>
            </a:r>
          </a:p>
          <a:p>
            <a:r>
              <a:rPr lang="en-GB" dirty="0"/>
              <a:t>Prioritizing Traffic is one solution to provide QOS for time sensitive traffic such as VoIP and video </a:t>
            </a:r>
          </a:p>
          <a:p>
            <a:r>
              <a:rPr lang="en-GB" dirty="0"/>
              <a:t>Arrange the following applications into prioritizing categories:</a:t>
            </a:r>
          </a:p>
          <a:p>
            <a:pPr lvl="1"/>
            <a:r>
              <a:rPr lang="en-GB" dirty="0"/>
              <a:t>FTP 					- Streaming Audio and Video </a:t>
            </a:r>
          </a:p>
          <a:p>
            <a:pPr lvl="1"/>
            <a:r>
              <a:rPr lang="en-GB" dirty="0"/>
              <a:t>VoIP                                                   -Data Transfer, Web Browsing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3862E-1FF5-3BC5-522A-CF1710AD5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2593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F4101-E3D8-D1B7-4C6B-583067782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WiMAX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F262B-7375-8953-D1B2-F599C423F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WiMAX systems were designed at the outset with robust security in mind. The standard includes state-of-the-art methods for ensuring user data privacy and preventing unauthorized access with additional protocol optimization for mobility.</a:t>
            </a:r>
          </a:p>
          <a:p>
            <a:r>
              <a:rPr lang="en-GB" dirty="0"/>
              <a:t>Support For Privacy : User data is encrypted using cryptographic schemes. Both AES (Advanced Encryption Standard) and 3DES (Triple Data Encryption Standard) are supported with 128-bit or 256-bit key length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986AD-573D-933C-68BC-76F826740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033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F4101-E3D8-D1B7-4C6B-583067782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WiMAX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F262B-7375-8953-D1B2-F599C423F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Authentication :WiMAX terminal devices come with built-in digital certificates that contain their public key and MAC address. WiMAX operators can use the certificates for device authentication and use a username/password or smart card authentication on top of it for user authentication.</a:t>
            </a:r>
          </a:p>
          <a:p>
            <a:r>
              <a:rPr lang="en-GB" dirty="0"/>
              <a:t>The Privacy and Key Management Protocol Version 2 (PKMv2) is used for securely transferring keying material from the base station to the mobile station, periodically re-authorizing and refreshing the keys.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986AD-573D-933C-68BC-76F826740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6153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F4101-E3D8-D1B7-4C6B-583067782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WiMAX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F262B-7375-8953-D1B2-F599C423F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121275"/>
          </a:xfrm>
        </p:spPr>
        <p:txBody>
          <a:bodyPr/>
          <a:lstStyle/>
          <a:p>
            <a:r>
              <a:rPr lang="en-GB" dirty="0"/>
              <a:t>The </a:t>
            </a:r>
            <a:r>
              <a:rPr lang="en-GB" b="1" dirty="0"/>
              <a:t>integrity</a:t>
            </a:r>
            <a:r>
              <a:rPr lang="en-GB" dirty="0"/>
              <a:t> of over-the-air control messages is protected by using message digest schemes, such as AES-based  Cipher-based message authentication codes “CMAC” or MD5-based HMAC.</a:t>
            </a:r>
          </a:p>
          <a:p>
            <a:r>
              <a:rPr lang="en-GB" dirty="0"/>
              <a:t>To support fast handovers, WiMAX allows to use pre-authentication with a particular target BS to facilitate accelerated </a:t>
            </a:r>
            <a:r>
              <a:rPr lang="en-GB"/>
              <a:t>re-entry.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986AD-573D-933C-68BC-76F826740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9853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0D514-79BB-92BF-90DA-23FE7FB30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400" dirty="0"/>
              <a:t>WMAN and Wireless Networks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61C5FE-0EC7-A9B2-5CA6-666557107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B9027-B4C0-4C17-62FF-DE946E499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656CD88-1D17-4311-9AAE-3EF7E438484B}"/>
              </a:ext>
            </a:extLst>
          </p:cNvPr>
          <p:cNvSpPr>
            <a:spLocks/>
          </p:cNvSpPr>
          <p:nvPr/>
        </p:nvSpPr>
        <p:spPr bwMode="auto">
          <a:xfrm>
            <a:off x="285750" y="857250"/>
            <a:ext cx="8501063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en-US" sz="320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en-US" sz="3200" dirty="0">
              <a:latin typeface="Calibri" panose="020F0502020204030204" pitchFamily="34" charset="0"/>
            </a:endParaRPr>
          </a:p>
        </p:txBody>
      </p:sp>
      <p:grpSp>
        <p:nvGrpSpPr>
          <p:cNvPr id="18" name="Group 4">
            <a:extLst>
              <a:ext uri="{FF2B5EF4-FFF2-40B4-BE49-F238E27FC236}">
                <a16:creationId xmlns:a16="http://schemas.microsoft.com/office/drawing/2014/main" id="{10F4413A-A669-72B7-D1AA-952AD933FAC1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312863"/>
            <a:ext cx="8175625" cy="5545137"/>
            <a:chOff x="282575" y="1081088"/>
            <a:chExt cx="8175625" cy="5545137"/>
          </a:xfrm>
        </p:grpSpPr>
        <p:grpSp>
          <p:nvGrpSpPr>
            <p:cNvPr id="19" name="Group 5">
              <a:extLst>
                <a:ext uri="{FF2B5EF4-FFF2-40B4-BE49-F238E27FC236}">
                  <a16:creationId xmlns:a16="http://schemas.microsoft.com/office/drawing/2014/main" id="{1783E654-E3DD-BEA8-E4FA-E003E63DE7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6000" y="1081088"/>
              <a:ext cx="6172200" cy="5530850"/>
              <a:chOff x="1440" y="681"/>
              <a:chExt cx="3888" cy="3484"/>
            </a:xfrm>
          </p:grpSpPr>
          <p:sp>
            <p:nvSpPr>
              <p:cNvPr id="34" name="AutoShape 3">
                <a:extLst>
                  <a:ext uri="{FF2B5EF4-FFF2-40B4-BE49-F238E27FC236}">
                    <a16:creationId xmlns:a16="http://schemas.microsoft.com/office/drawing/2014/main" id="{46F1A863-1321-1BBD-FA46-4684314EFF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709"/>
                <a:ext cx="3888" cy="3456"/>
              </a:xfrm>
              <a:prstGeom prst="flowChartConnector">
                <a:avLst/>
              </a:prstGeom>
              <a:gradFill rotWithShape="1">
                <a:gsLst>
                  <a:gs pos="0">
                    <a:srgbClr val="66CCFF"/>
                  </a:gs>
                  <a:gs pos="50000">
                    <a:schemeClr val="bg1">
                      <a:alpha val="20000"/>
                    </a:schemeClr>
                  </a:gs>
                  <a:gs pos="100000">
                    <a:srgbClr val="66CC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400">
                  <a:ea typeface="ＭＳ Ｐゴシック" pitchFamily="34" charset="-128"/>
                </a:endParaRPr>
              </a:p>
            </p:txBody>
          </p:sp>
          <p:sp>
            <p:nvSpPr>
              <p:cNvPr id="35" name="Text Box 4">
                <a:extLst>
                  <a:ext uri="{FF2B5EF4-FFF2-40B4-BE49-F238E27FC236}">
                    <a16:creationId xmlns:a16="http://schemas.microsoft.com/office/drawing/2014/main" id="{14DC6C53-847A-F7EC-0649-86C3BDD889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18" y="681"/>
                <a:ext cx="1070" cy="4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000" b="1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WWAN</a:t>
                </a:r>
              </a:p>
              <a:p>
                <a:pPr algn="ctr" eaLnBrk="1" hangingPunct="1"/>
                <a:endParaRPr lang="en-US" altLang="en-US" sz="800"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  <a:p>
                <a:pPr algn="ctr" eaLnBrk="1" hangingPunct="1"/>
                <a:r>
                  <a:rPr lang="en-US" altLang="en-US" sz="1400" b="1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802.20 (proposed)</a:t>
                </a:r>
              </a:p>
            </p:txBody>
          </p:sp>
        </p:grpSp>
        <p:grpSp>
          <p:nvGrpSpPr>
            <p:cNvPr id="20" name="Group 7">
              <a:extLst>
                <a:ext uri="{FF2B5EF4-FFF2-40B4-BE49-F238E27FC236}">
                  <a16:creationId xmlns:a16="http://schemas.microsoft.com/office/drawing/2014/main" id="{724AA961-B24B-F939-9A21-1DD55B7E71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2575" y="2057400"/>
              <a:ext cx="7718425" cy="4554538"/>
              <a:chOff x="178" y="1296"/>
              <a:chExt cx="4862" cy="2869"/>
            </a:xfrm>
          </p:grpSpPr>
          <p:grpSp>
            <p:nvGrpSpPr>
              <p:cNvPr id="29" name="Group 8">
                <a:extLst>
                  <a:ext uri="{FF2B5EF4-FFF2-40B4-BE49-F238E27FC236}">
                    <a16:creationId xmlns:a16="http://schemas.microsoft.com/office/drawing/2014/main" id="{B2C9DD73-66F5-E548-35E1-2C4FD87847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56" y="1296"/>
                <a:ext cx="3984" cy="2869"/>
                <a:chOff x="1056" y="1296"/>
                <a:chExt cx="3984" cy="2869"/>
              </a:xfrm>
            </p:grpSpPr>
            <p:sp>
              <p:nvSpPr>
                <p:cNvPr id="31" name="AutoShape 9">
                  <a:extLst>
                    <a:ext uri="{FF2B5EF4-FFF2-40B4-BE49-F238E27FC236}">
                      <a16:creationId xmlns:a16="http://schemas.microsoft.com/office/drawing/2014/main" id="{88FB55B4-006D-DA21-E30B-3C12245FDA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168" cy="2869"/>
                </a:xfrm>
                <a:prstGeom prst="flowChartConnector">
                  <a:avLst/>
                </a:prstGeom>
                <a:gradFill rotWithShape="1">
                  <a:gsLst>
                    <a:gs pos="0">
                      <a:srgbClr val="FF66CC"/>
                    </a:gs>
                    <a:gs pos="50000">
                      <a:schemeClr val="bg1">
                        <a:alpha val="60001"/>
                      </a:schemeClr>
                    </a:gs>
                    <a:gs pos="100000">
                      <a:srgbClr val="FF66CC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 sz="1400">
                    <a:ea typeface="ＭＳ Ｐゴシック" pitchFamily="34" charset="-128"/>
                  </a:endParaRPr>
                </a:p>
              </p:txBody>
            </p:sp>
            <p:sp>
              <p:nvSpPr>
                <p:cNvPr id="32" name="Text Box 10">
                  <a:extLst>
                    <a:ext uri="{FF2B5EF4-FFF2-40B4-BE49-F238E27FC236}">
                      <a16:creationId xmlns:a16="http://schemas.microsoft.com/office/drawing/2014/main" id="{388E0F8E-B5EB-B82D-E79F-1CF86BB3F4D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45" y="1387"/>
                  <a:ext cx="632" cy="7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en-US" sz="2000" b="1">
                      <a:ea typeface="ＭＳ Ｐゴシック" panose="020B0600070205080204" pitchFamily="34" charset="-128"/>
                      <a:cs typeface="Arial" panose="020B0604020202020204" pitchFamily="34" charset="0"/>
                    </a:rPr>
                    <a:t>WMAN</a:t>
                  </a:r>
                </a:p>
                <a:p>
                  <a:pPr algn="ctr" eaLnBrk="1" hangingPunct="1"/>
                  <a:r>
                    <a:rPr lang="en-US" altLang="en-US" sz="1400">
                      <a:ea typeface="ＭＳ Ｐゴシック" panose="020B0600070205080204" pitchFamily="34" charset="-128"/>
                      <a:cs typeface="Arial" panose="020B0604020202020204" pitchFamily="34" charset="0"/>
                    </a:rPr>
                    <a:t>70 Mbps</a:t>
                  </a:r>
                </a:p>
                <a:p>
                  <a:pPr algn="ctr" eaLnBrk="1" hangingPunct="1"/>
                  <a:r>
                    <a:rPr lang="en-US" altLang="en-US" sz="1400">
                      <a:ea typeface="ＭＳ Ｐゴシック" panose="020B0600070205080204" pitchFamily="34" charset="-128"/>
                      <a:cs typeface="Arial" panose="020B0604020202020204" pitchFamily="34" charset="0"/>
                    </a:rPr>
                    <a:t>~50 Km</a:t>
                  </a:r>
                </a:p>
                <a:p>
                  <a:pPr algn="ctr" eaLnBrk="1" hangingPunct="1"/>
                  <a:endParaRPr lang="en-US" altLang="en-US" sz="800">
                    <a:ea typeface="ＭＳ Ｐゴシック" panose="020B0600070205080204" pitchFamily="34" charset="-128"/>
                    <a:cs typeface="Arial" panose="020B0604020202020204" pitchFamily="34" charset="0"/>
                  </a:endParaRPr>
                </a:p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altLang="en-US" sz="1400" b="1">
                      <a:ea typeface="ＭＳ Ｐゴシック" panose="020B0600070205080204" pitchFamily="34" charset="-128"/>
                      <a:cs typeface="Arial" panose="020B0604020202020204" pitchFamily="34" charset="0"/>
                    </a:rPr>
                    <a:t>802.16a/e</a:t>
                  </a:r>
                </a:p>
              </p:txBody>
            </p:sp>
            <p:sp>
              <p:nvSpPr>
                <p:cNvPr id="33" name="Line 11">
                  <a:extLst>
                    <a:ext uri="{FF2B5EF4-FFF2-40B4-BE49-F238E27FC236}">
                      <a16:creationId xmlns:a16="http://schemas.microsoft.com/office/drawing/2014/main" id="{17A3C999-1856-E953-D066-2A1CE0BE36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56" y="1506"/>
                  <a:ext cx="2160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0" name="Text Box 12">
                <a:extLst>
                  <a:ext uri="{FF2B5EF4-FFF2-40B4-BE49-F238E27FC236}">
                    <a16:creationId xmlns:a16="http://schemas.microsoft.com/office/drawing/2014/main" id="{D3419593-96D8-BC47-1CD8-724E3CA5E9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8" y="1392"/>
                <a:ext cx="1310" cy="8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US" altLang="en-US" b="1" dirty="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WiMAX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1500" dirty="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New standard for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1500" dirty="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Fixed broadband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1500" dirty="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Wireless.  Trying to do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1500" dirty="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for MAN what Wi-Fi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1500" dirty="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did for LAN.</a:t>
                </a:r>
              </a:p>
            </p:txBody>
          </p:sp>
        </p:grpSp>
        <p:grpSp>
          <p:nvGrpSpPr>
            <p:cNvPr id="21" name="Group 13">
              <a:extLst>
                <a:ext uri="{FF2B5EF4-FFF2-40B4-BE49-F238E27FC236}">
                  <a16:creationId xmlns:a16="http://schemas.microsoft.com/office/drawing/2014/main" id="{D4C1F297-F5BF-15BE-5EBF-57D51E7B08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800" y="3487738"/>
              <a:ext cx="6858000" cy="3124200"/>
              <a:chOff x="192" y="2197"/>
              <a:chExt cx="4320" cy="1968"/>
            </a:xfrm>
          </p:grpSpPr>
          <p:sp>
            <p:nvSpPr>
              <p:cNvPr id="25" name="AutoShape 14">
                <a:extLst>
                  <a:ext uri="{FF2B5EF4-FFF2-40B4-BE49-F238E27FC236}">
                    <a16:creationId xmlns:a16="http://schemas.microsoft.com/office/drawing/2014/main" id="{5B21197A-110F-C5DD-39FE-4C7065C615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2197"/>
                <a:ext cx="2112" cy="1968"/>
              </a:xfrm>
              <a:prstGeom prst="flowChartConnector">
                <a:avLst/>
              </a:prstGeom>
              <a:gradFill rotWithShape="1">
                <a:gsLst>
                  <a:gs pos="0">
                    <a:srgbClr val="FFFF00"/>
                  </a:gs>
                  <a:gs pos="50000">
                    <a:schemeClr val="bg1"/>
                  </a:gs>
                  <a:gs pos="100000">
                    <a:srgbClr val="FFFF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400">
                  <a:ea typeface="ＭＳ Ｐゴシック" pitchFamily="34" charset="-128"/>
                </a:endParaRPr>
              </a:p>
            </p:txBody>
          </p:sp>
          <p:sp>
            <p:nvSpPr>
              <p:cNvPr id="26" name="Text Box 15">
                <a:extLst>
                  <a:ext uri="{FF2B5EF4-FFF2-40B4-BE49-F238E27FC236}">
                    <a16:creationId xmlns:a16="http://schemas.microsoft.com/office/drawing/2014/main" id="{4876F1F1-DFB9-37D3-AD30-82AB655FC9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5" y="2311"/>
                <a:ext cx="717" cy="6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000" b="1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WLAN</a:t>
                </a:r>
              </a:p>
              <a:p>
                <a:pPr algn="ctr" eaLnBrk="1" hangingPunct="1"/>
                <a:r>
                  <a:rPr lang="en-US" altLang="en-US" sz="140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11-54 Mbps</a:t>
                </a:r>
              </a:p>
              <a:p>
                <a:pPr algn="ctr" eaLnBrk="1" hangingPunct="1"/>
                <a:r>
                  <a:rPr lang="en-US" altLang="en-US" sz="140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~100m</a:t>
                </a:r>
              </a:p>
              <a:p>
                <a:pPr algn="ctr" eaLnBrk="1" hangingPunct="1">
                  <a:lnSpc>
                    <a:spcPct val="95000"/>
                  </a:lnSpc>
                </a:pPr>
                <a:r>
                  <a:rPr lang="en-US" altLang="en-US" sz="1400" b="1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802.11a/b/g</a:t>
                </a:r>
              </a:p>
            </p:txBody>
          </p:sp>
          <p:sp>
            <p:nvSpPr>
              <p:cNvPr id="27" name="Line 16">
                <a:extLst>
                  <a:ext uri="{FF2B5EF4-FFF2-40B4-BE49-F238E27FC236}">
                    <a16:creationId xmlns:a16="http://schemas.microsoft.com/office/drawing/2014/main" id="{B8BEF8A9-9DBE-3BBE-DECA-D052B61561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418"/>
                <a:ext cx="2208" cy="12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" name="Text Box 17">
                <a:extLst>
                  <a:ext uri="{FF2B5EF4-FFF2-40B4-BE49-F238E27FC236}">
                    <a16:creationId xmlns:a16="http://schemas.microsoft.com/office/drawing/2014/main" id="{BE76C3AE-D6C4-BFC6-9C01-F8F0978BC2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" y="2304"/>
                <a:ext cx="1966" cy="17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r>
                  <a:rPr lang="en-US" altLang="en-US" b="1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Wi-Fi</a:t>
                </a:r>
                <a:r>
                  <a:rPr lang="en-US" altLang="en-US" b="1" baseline="3000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®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150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Includes 802.11a/b/g.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150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Products must be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150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Approved for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150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Interoperability by the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150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Wi-Fi Alliance.</a:t>
                </a:r>
              </a:p>
              <a:p>
                <a:pPr eaLnBrk="1" hangingPunct="1">
                  <a:lnSpc>
                    <a:spcPct val="90000"/>
                  </a:lnSpc>
                </a:pPr>
                <a:endParaRPr lang="en-US" altLang="en-US" sz="1500"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en-US" sz="1500"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150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WiMAX: Worldwide Interoperability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150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 for Microwave Access</a:t>
                </a:r>
                <a:r>
                  <a:rPr lang="en-US" altLang="en-US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 </a:t>
                </a:r>
              </a:p>
              <a:p>
                <a:pPr eaLnBrk="1" hangingPunct="1">
                  <a:lnSpc>
                    <a:spcPct val="90000"/>
                  </a:lnSpc>
                </a:pPr>
                <a:endParaRPr lang="en-US" altLang="en-US" sz="1500"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150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Wi-Fi : Wireless Fidelity</a:t>
                </a:r>
              </a:p>
            </p:txBody>
          </p:sp>
        </p:grpSp>
        <p:grpSp>
          <p:nvGrpSpPr>
            <p:cNvPr id="22" name="Group 18">
              <a:extLst>
                <a:ext uri="{FF2B5EF4-FFF2-40B4-BE49-F238E27FC236}">
                  <a16:creationId xmlns:a16="http://schemas.microsoft.com/office/drawing/2014/main" id="{DE5BEE51-9BED-74EF-3A96-4715FF1BE0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57713" y="4800600"/>
              <a:ext cx="1890712" cy="1814513"/>
              <a:chOff x="2871" y="3024"/>
              <a:chExt cx="1191" cy="1143"/>
            </a:xfrm>
          </p:grpSpPr>
          <p:sp>
            <p:nvSpPr>
              <p:cNvPr id="23" name="AutoShape 19">
                <a:extLst>
                  <a:ext uri="{FF2B5EF4-FFF2-40B4-BE49-F238E27FC236}">
                    <a16:creationId xmlns:a16="http://schemas.microsoft.com/office/drawing/2014/main" id="{43194B14-8294-581A-DF09-4646FFECD9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1" y="3024"/>
                <a:ext cx="1191" cy="1143"/>
              </a:xfrm>
              <a:prstGeom prst="flowChartConnector">
                <a:avLst/>
              </a:prstGeom>
              <a:gradFill rotWithShape="1">
                <a:gsLst>
                  <a:gs pos="0">
                    <a:srgbClr val="66FF33"/>
                  </a:gs>
                  <a:gs pos="50000">
                    <a:schemeClr val="bg1"/>
                  </a:gs>
                  <a:gs pos="100000">
                    <a:srgbClr val="66FF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200">
                  <a:ea typeface="ＭＳ Ｐゴシック" pitchFamily="34" charset="-128"/>
                </a:endParaRPr>
              </a:p>
            </p:txBody>
          </p:sp>
          <p:sp>
            <p:nvSpPr>
              <p:cNvPr id="24" name="Text Box 20">
                <a:extLst>
                  <a:ext uri="{FF2B5EF4-FFF2-40B4-BE49-F238E27FC236}">
                    <a16:creationId xmlns:a16="http://schemas.microsoft.com/office/drawing/2014/main" id="{43B61418-4249-924B-DAE4-0D5BA578F1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69" y="3065"/>
                <a:ext cx="1045" cy="7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000" b="1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WPAN</a:t>
                </a:r>
              </a:p>
              <a:p>
                <a:pPr algn="ctr" eaLnBrk="1" hangingPunct="1"/>
                <a:r>
                  <a:rPr lang="en-US" altLang="en-US" sz="140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~1.5 Mbps</a:t>
                </a:r>
              </a:p>
              <a:p>
                <a:pPr algn="ctr" eaLnBrk="1" hangingPunct="1"/>
                <a:r>
                  <a:rPr lang="en-US" altLang="en-US" sz="140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&lt;10 m</a:t>
                </a:r>
                <a:endParaRPr lang="en-US" altLang="en-US" sz="600"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  <a:p>
                <a:pPr algn="ctr" eaLnBrk="1" hangingPunct="1"/>
                <a:r>
                  <a:rPr lang="en-US" altLang="en-US" sz="1400" b="1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802.15.1</a:t>
                </a:r>
                <a:r>
                  <a:rPr lang="en-US" altLang="en-US" sz="1200" b="1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 </a:t>
                </a:r>
                <a:r>
                  <a:rPr lang="en-US" altLang="en-US" sz="1200">
                    <a:ea typeface="ＭＳ Ｐゴシック" panose="020B0600070205080204" pitchFamily="34" charset="-128"/>
                    <a:cs typeface="Arial" panose="020B0604020202020204" pitchFamily="34" charset="0"/>
                  </a:rPr>
                  <a:t>(Bluetooth)</a:t>
                </a:r>
              </a:p>
              <a:p>
                <a:pPr algn="ctr" eaLnBrk="1" hangingPunct="1"/>
                <a:endParaRPr lang="en-US" altLang="en-US" sz="1200">
                  <a:ea typeface="ＭＳ Ｐゴシック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15816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16B1D-E237-FE5E-F977-3D4617F8E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Wireless Local Loop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320E1-31C5-EE10-F13D-422E1DB1A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Wired technologies responding to need for reliable, high-speed access by residential, business, and government subscribers ISDN, </a:t>
            </a:r>
            <a:r>
              <a:rPr lang="en-GB" sz="3200" dirty="0" err="1"/>
              <a:t>xDSL</a:t>
            </a:r>
            <a:r>
              <a:rPr lang="en-GB" sz="3200" dirty="0"/>
              <a:t>, cable modems</a:t>
            </a:r>
          </a:p>
          <a:p>
            <a:r>
              <a:rPr lang="en-GB" sz="3200" dirty="0"/>
              <a:t>Increasing interest shown in competing wireless technologies for subscriber access</a:t>
            </a:r>
          </a:p>
          <a:p>
            <a:r>
              <a:rPr lang="en-GB" sz="3200" dirty="0"/>
              <a:t>Wireless local loop (WLL)</a:t>
            </a:r>
          </a:p>
          <a:p>
            <a:pPr lvl="1"/>
            <a:r>
              <a:rPr lang="en-GB" dirty="0"/>
              <a:t>Narrowband – offers a replacement for existing telephony services</a:t>
            </a:r>
          </a:p>
          <a:p>
            <a:pPr lvl="1"/>
            <a:r>
              <a:rPr lang="en-GB" dirty="0"/>
              <a:t>Broadband – provides high-speed two-way voice and data service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56BFE4-7050-EE3E-91B0-70595F672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7106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05C1E-874D-228D-0A36-5EAB9BFFE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F8C4CAB-16F4-C710-58BC-159CDA90A1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2411"/>
          <a:stretch/>
        </p:blipFill>
        <p:spPr>
          <a:xfrm>
            <a:off x="1410668" y="803082"/>
            <a:ext cx="8209814" cy="493776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C0F38-3916-7556-95F5-704934C01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3575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FF30-180E-44E7-B0EE-88163E481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WLL over Wired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D254C-B640-4BC1-8E0D-AA1725EEB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dirty="0"/>
              <a:t>Cost – wireless systems are less expensive due to cost of cable installation that’s avoided</a:t>
            </a:r>
          </a:p>
          <a:p>
            <a:pPr>
              <a:lnSpc>
                <a:spcPct val="100000"/>
              </a:lnSpc>
            </a:pPr>
            <a:r>
              <a:rPr lang="en-GB" dirty="0"/>
              <a:t>Installation time – WLL systems can be installed in a small fraction of the time required for a new wired system</a:t>
            </a:r>
          </a:p>
          <a:p>
            <a:pPr>
              <a:lnSpc>
                <a:spcPct val="100000"/>
              </a:lnSpc>
            </a:pPr>
            <a:r>
              <a:rPr lang="en-GB" dirty="0"/>
              <a:t>Selective installation – radio units installed for subscribers who want service at a given time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With a wired system, cable is laid out in anticipation of serving every subscriber in a given area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9388C-4E3B-465C-B4F6-01BAEF58D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E53B-375E-4232-8902-AF0B91D084A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533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EB6B1-051B-8316-81CE-80BBE5469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WiMAX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8A331-3C36-80B1-1953-639615109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WiMAX (Worldwide Interoperability for Microwave Access) (IEEE 802.16)   technology offers:</a:t>
            </a:r>
          </a:p>
          <a:p>
            <a:pPr lvl="1"/>
            <a:r>
              <a:rPr lang="en-GB" dirty="0"/>
              <a:t>High speed of broadband service		</a:t>
            </a:r>
          </a:p>
          <a:p>
            <a:pPr lvl="1"/>
            <a:r>
              <a:rPr lang="en-GB" dirty="0"/>
              <a:t>Wireless rather than wired access</a:t>
            </a:r>
          </a:p>
          <a:p>
            <a:pPr lvl="1"/>
            <a:r>
              <a:rPr lang="en-GB" dirty="0"/>
              <a:t>Broad coverage like cell phones</a:t>
            </a:r>
          </a:p>
          <a:p>
            <a:pPr lvl="1"/>
            <a:r>
              <a:rPr lang="en-GB" dirty="0"/>
              <a:t>WiMAX coverage; 50km (radius)</a:t>
            </a:r>
          </a:p>
          <a:p>
            <a:pPr lvl="1"/>
            <a:r>
              <a:rPr lang="en-GB" dirty="0"/>
              <a:t>WiMAX speed; 70 Mbps.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B888C-325D-985E-6582-1873AC7B9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8265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9E7E4-643D-1B6B-E67E-65B4FD04D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WiMAX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BFA41-1876-95E2-3E3C-09F45E504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WiMAX would operate similar to Wi-Fi but at a higher speeds, over greater distances, and for a greater number of users. </a:t>
            </a:r>
          </a:p>
          <a:p>
            <a:r>
              <a:rPr lang="en-GB" dirty="0"/>
              <a:t>WiMAX system consists of two parts:</a:t>
            </a:r>
          </a:p>
          <a:p>
            <a:pPr marL="857250" lvl="1" indent="-457200"/>
            <a:r>
              <a:rPr lang="en-GB" dirty="0"/>
              <a:t>WiMAX Tower; it is similar to cell phone tower with large coverage area (~8.000 square km).</a:t>
            </a:r>
          </a:p>
          <a:p>
            <a:pPr marL="857250" lvl="1" indent="-457200"/>
            <a:r>
              <a:rPr lang="en-GB" dirty="0"/>
              <a:t>WiMAX Receiver ; it could be a small box or PCMCIA card.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EDDE69-D8D3-CBFA-3835-A4F462D17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pic>
        <p:nvPicPr>
          <p:cNvPr id="1026" name="Picture 2" descr="WiMAX Modem">
            <a:extLst>
              <a:ext uri="{FF2B5EF4-FFF2-40B4-BE49-F238E27FC236}">
                <a16:creationId xmlns:a16="http://schemas.microsoft.com/office/drawing/2014/main" id="{3CA23D69-728F-1723-7400-C65F836CD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7560" y="5005746"/>
            <a:ext cx="28575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D6458A6-93AB-7337-D666-679C7F25AC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2392" y="4854002"/>
            <a:ext cx="1779524" cy="200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406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DE35C-91E4-7F97-3B80-A093F4A60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WiMAX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6FF2F-7A00-8D3D-C755-7C1F5F23F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WiMAX has two modes:</a:t>
            </a:r>
          </a:p>
          <a:p>
            <a:pPr marL="857250" lvl="1" indent="-457200"/>
            <a:r>
              <a:rPr lang="en-GB" dirty="0"/>
              <a:t>Non line-of-sight;  where a small antenna on a computer connects to the WiMAX tower. It uses a lower frequency rang 2 GHz – 11GHz. (802.16a) </a:t>
            </a:r>
          </a:p>
          <a:p>
            <a:pPr marL="857250" lvl="1" indent="-457200"/>
            <a:r>
              <a:rPr lang="en-GB" dirty="0"/>
              <a:t>Line-of-sight; where a fixed dish antenna points straight at the WiMAX tower. It uses higher frequency 10 GHz up to 66 GHz.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B8D7C-0183-3E9D-DD49-60EF8E4CB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3394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DE35C-91E4-7F97-3B80-A093F4A60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WiMAX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B8D7C-0183-3E9D-DD49-60EF8E4CB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24FA2-7066-49C8-8C80-94E2E1C09922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5" name="Picture 3" descr="wimax-diagram.gif">
            <a:extLst>
              <a:ext uri="{FF2B5EF4-FFF2-40B4-BE49-F238E27FC236}">
                <a16:creationId xmlns:a16="http://schemas.microsoft.com/office/drawing/2014/main" id="{D38A8976-C66A-1DB6-C590-815754D675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862" y="1417638"/>
            <a:ext cx="4860235" cy="5006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587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2197</TotalTime>
  <Words>808</Words>
  <Application>Microsoft Office PowerPoint</Application>
  <PresentationFormat>Widescreen</PresentationFormat>
  <Paragraphs>111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Nunito</vt:lpstr>
      <vt:lpstr>Tahoma</vt:lpstr>
      <vt:lpstr>Office Theme</vt:lpstr>
      <vt:lpstr>1_Office Theme</vt:lpstr>
      <vt:lpstr>Wireless Metropolitan Area Network WMAN</vt:lpstr>
      <vt:lpstr>WMAN and Wireless Networks</vt:lpstr>
      <vt:lpstr>Wireless Local Loop</vt:lpstr>
      <vt:lpstr>PowerPoint Presentation</vt:lpstr>
      <vt:lpstr>Advantages of WLL over Wired Approach</vt:lpstr>
      <vt:lpstr>WiMAX</vt:lpstr>
      <vt:lpstr>WiMAX</vt:lpstr>
      <vt:lpstr>WiMAX</vt:lpstr>
      <vt:lpstr>WiMAX</vt:lpstr>
      <vt:lpstr>802.16 Standards Development</vt:lpstr>
      <vt:lpstr>802.16 Standards Development</vt:lpstr>
      <vt:lpstr>IEEE 802.16 Standards related to WiMAX</vt:lpstr>
      <vt:lpstr>WiMAX QoS</vt:lpstr>
      <vt:lpstr>WiMAX Security</vt:lpstr>
      <vt:lpstr>WiMAX Security</vt:lpstr>
      <vt:lpstr>WiMAX Security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in Wireless Communication Networks Chapter 1</dc:title>
  <dc:creator>Feng Ye</dc:creator>
  <cp:lastModifiedBy>Firas najjar</cp:lastModifiedBy>
  <cp:revision>47</cp:revision>
  <dcterms:created xsi:type="dcterms:W3CDTF">2021-10-17T03:15:07Z</dcterms:created>
  <dcterms:modified xsi:type="dcterms:W3CDTF">2023-01-16T18:20:39Z</dcterms:modified>
</cp:coreProperties>
</file>